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Open Sans Light" panose="020B0604020202020204" charset="0"/>
      <p:regular r:id="rId23"/>
    </p:embeddedFont>
    <p:embeddedFont>
      <p:font typeface="Playfair Display Black" panose="020B0604020202020204" charset="-1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" panose="020B0604020202020204" charset="0"/>
      <p:regular r:id="rId29"/>
    </p:embeddedFont>
    <p:embeddedFont>
      <p:font typeface="Glacial Indifference" panose="020B0604020202020204" charset="0"/>
      <p:regular r:id="rId30"/>
    </p:embeddedFont>
    <p:embeddedFont>
      <p:font typeface="Glacial Indifference Bold" panose="020B0604020202020204" charset="0"/>
      <p:regular r:id="rId31"/>
    </p:embeddedFont>
    <p:embeddedFont>
      <p:font typeface="Open Sans Extra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4933842" cy="10287000"/>
          </a:xfrm>
          <a:prstGeom prst="rect">
            <a:avLst/>
          </a:prstGeom>
          <a:solidFill>
            <a:srgbClr val="D4C0A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1521" r="8234"/>
          <a:stretch>
            <a:fillRect/>
          </a:stretch>
        </p:blipFill>
        <p:spPr>
          <a:xfrm>
            <a:off x="1021331" y="828543"/>
            <a:ext cx="7825023" cy="86700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563465" y="676080"/>
            <a:ext cx="10433572" cy="4487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14"/>
              </a:lnSpc>
            </a:pPr>
            <a:r>
              <a:rPr lang="en-US" sz="8013" dirty="0" err="1">
                <a:solidFill>
                  <a:srgbClr val="D4C0AB"/>
                </a:solidFill>
                <a:latin typeface="Playfair Display Black"/>
              </a:rPr>
              <a:t>Alternatywne</a:t>
            </a:r>
            <a:r>
              <a:rPr lang="en-US" sz="8013" dirty="0">
                <a:solidFill>
                  <a:srgbClr val="D4C0AB"/>
                </a:solidFill>
                <a:latin typeface="Playfair Display Black"/>
              </a:rPr>
              <a:t> </a:t>
            </a:r>
            <a:r>
              <a:rPr lang="en-US" sz="8013" dirty="0" err="1">
                <a:solidFill>
                  <a:srgbClr val="D4C0AB"/>
                </a:solidFill>
                <a:latin typeface="Playfair Display Black"/>
              </a:rPr>
              <a:t>metody</a:t>
            </a:r>
            <a:r>
              <a:rPr lang="en-US" sz="8013" dirty="0">
                <a:solidFill>
                  <a:srgbClr val="D4C0AB"/>
                </a:solidFill>
                <a:latin typeface="Playfair Display Black"/>
              </a:rPr>
              <a:t> </a:t>
            </a:r>
            <a:r>
              <a:rPr lang="en-US" sz="8013" dirty="0" err="1">
                <a:solidFill>
                  <a:srgbClr val="D4C0AB"/>
                </a:solidFill>
                <a:latin typeface="Playfair Display Black"/>
              </a:rPr>
              <a:t>parzenia</a:t>
            </a:r>
            <a:r>
              <a:rPr lang="en-US" sz="8013" dirty="0">
                <a:solidFill>
                  <a:srgbClr val="D4C0AB"/>
                </a:solidFill>
                <a:latin typeface="Playfair Display Black"/>
              </a:rPr>
              <a:t> </a:t>
            </a:r>
            <a:r>
              <a:rPr lang="en-US" sz="8013" dirty="0" err="1">
                <a:solidFill>
                  <a:srgbClr val="D4C0AB"/>
                </a:solidFill>
                <a:latin typeface="Playfair Display Black"/>
              </a:rPr>
              <a:t>kawy</a:t>
            </a:r>
            <a:r>
              <a:rPr lang="en-US" sz="8013" dirty="0">
                <a:solidFill>
                  <a:srgbClr val="D4C0AB"/>
                </a:solidFill>
                <a:latin typeface="Playfair Display Black"/>
              </a:rPr>
              <a:t>, </a:t>
            </a:r>
            <a:r>
              <a:rPr lang="en-US" sz="8013" dirty="0" err="1">
                <a:solidFill>
                  <a:srgbClr val="D4C0AB"/>
                </a:solidFill>
                <a:latin typeface="Playfair Display Black"/>
              </a:rPr>
              <a:t>różnice</a:t>
            </a:r>
            <a:r>
              <a:rPr lang="en-US" sz="8013" dirty="0">
                <a:solidFill>
                  <a:srgbClr val="D4C0AB"/>
                </a:solidFill>
                <a:latin typeface="Playfair Display Black"/>
              </a:rPr>
              <a:t> </a:t>
            </a:r>
            <a:r>
              <a:rPr lang="en-US" sz="8013" dirty="0" err="1">
                <a:solidFill>
                  <a:srgbClr val="D4C0AB"/>
                </a:solidFill>
                <a:latin typeface="Playfair Display Black"/>
              </a:rPr>
              <a:t>między</a:t>
            </a:r>
            <a:r>
              <a:rPr lang="en-US" sz="8013" dirty="0">
                <a:solidFill>
                  <a:srgbClr val="D4C0AB"/>
                </a:solidFill>
                <a:latin typeface="Playfair Display Black"/>
              </a:rPr>
              <a:t> </a:t>
            </a:r>
            <a:r>
              <a:rPr lang="en-US" sz="8013" dirty="0" err="1" smtClean="0">
                <a:solidFill>
                  <a:srgbClr val="D4C0AB"/>
                </a:solidFill>
                <a:latin typeface="Playfair Display Black"/>
              </a:rPr>
              <a:t>Arabicą</a:t>
            </a:r>
            <a:r>
              <a:rPr lang="en-US" sz="8013" dirty="0" smtClean="0">
                <a:solidFill>
                  <a:srgbClr val="D4C0AB"/>
                </a:solidFill>
                <a:latin typeface="Playfair Display Black"/>
              </a:rPr>
              <a:t> </a:t>
            </a:r>
            <a:r>
              <a:rPr lang="en-US" sz="8013" dirty="0">
                <a:solidFill>
                  <a:srgbClr val="D4C0AB"/>
                </a:solidFill>
                <a:latin typeface="Playfair Display Black"/>
              </a:rPr>
              <a:t>a </a:t>
            </a:r>
            <a:r>
              <a:rPr lang="en-US" sz="8013" dirty="0" err="1">
                <a:solidFill>
                  <a:srgbClr val="D4C0AB"/>
                </a:solidFill>
                <a:latin typeface="Playfair Display Black"/>
              </a:rPr>
              <a:t>Robustą</a:t>
            </a:r>
            <a:endParaRPr lang="en-US" sz="8013" dirty="0">
              <a:solidFill>
                <a:srgbClr val="D4C0AB"/>
              </a:solidFill>
              <a:latin typeface="Playfair Display Black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042514" y="8828693"/>
            <a:ext cx="5216786" cy="42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3"/>
              </a:lnSpc>
            </a:pPr>
            <a:r>
              <a:rPr lang="en-US" sz="2916" spc="204">
                <a:solidFill>
                  <a:srgbClr val="F2EFE5"/>
                </a:solidFill>
                <a:latin typeface="Glacial Indifference"/>
              </a:rPr>
              <a:t>Autor: Dagmara Piątkowska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317850" y="0"/>
            <a:ext cx="2970150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515462" y="170990"/>
            <a:ext cx="14802388" cy="220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Playfair Display Black"/>
              </a:rPr>
              <a:t>Jak zaparzyć kawę metodą przelewową w dripperze?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269547" y="1310183"/>
            <a:ext cx="2587899" cy="607060"/>
            <a:chOff x="0" y="0"/>
            <a:chExt cx="3450532" cy="809413"/>
          </a:xfrm>
        </p:grpSpPr>
        <p:sp>
          <p:nvSpPr>
            <p:cNvPr id="5" name="AutoShape 5"/>
            <p:cNvSpPr/>
            <p:nvPr/>
          </p:nvSpPr>
          <p:spPr>
            <a:xfrm>
              <a:off x="193201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479691"/>
            <a:ext cx="13696432" cy="759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0" lvl="1" indent="-297180">
              <a:lnSpc>
                <a:spcPts val="5039"/>
              </a:lnSpc>
              <a:buFont typeface="Arial"/>
              <a:buChar char="•"/>
            </a:pP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Aby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przygotować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300 ml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naparu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potrzebujemy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18 g </a:t>
            </a:r>
            <a:r>
              <a:rPr lang="en-US" sz="3599" dirty="0" err="1" smtClean="0">
                <a:solidFill>
                  <a:srgbClr val="FFFFFF"/>
                </a:solidFill>
                <a:latin typeface="Glacial Indifference"/>
              </a:rPr>
              <a:t>świe</a:t>
            </a:r>
            <a:r>
              <a:rPr lang="pl-PL" sz="3599" dirty="0" smtClean="0">
                <a:solidFill>
                  <a:srgbClr val="FFFFFF"/>
                </a:solidFill>
                <a:latin typeface="Glacial Indifference"/>
              </a:rPr>
              <a:t>ż</a:t>
            </a:r>
            <a:r>
              <a:rPr lang="en-US" sz="3599" dirty="0" smtClean="0">
                <a:solidFill>
                  <a:srgbClr val="FFFFFF"/>
                </a:solidFill>
                <a:latin typeface="Glacial Indifference"/>
              </a:rPr>
              <a:t>o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zmielonej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kawy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.</a:t>
            </a:r>
          </a:p>
          <a:p>
            <a:pPr marL="594358" lvl="1" indent="-297179">
              <a:lnSpc>
                <a:spcPts val="5039"/>
              </a:lnSpc>
              <a:buFont typeface="Arial"/>
              <a:buChar char="•"/>
            </a:pP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Do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drippera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wkładamy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filtr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papierowy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i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obficie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przepłukujemy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go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gorącą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wodą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.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Pozbywamy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się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tym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nieprzyjemnego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papierowego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posmaku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i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jednocześnie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podgrzewamy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 smtClean="0">
                <a:solidFill>
                  <a:srgbClr val="FFFFFF"/>
                </a:solidFill>
                <a:latin typeface="Glacial Indifference"/>
              </a:rPr>
              <a:t>naczynie</a:t>
            </a:r>
            <a:r>
              <a:rPr lang="pl-PL" sz="3599" dirty="0" smtClean="0">
                <a:solidFill>
                  <a:srgbClr val="FFFFFF"/>
                </a:solidFill>
                <a:latin typeface="Glacial Indifference"/>
              </a:rPr>
              <a:t>,</a:t>
            </a:r>
            <a:r>
              <a:rPr lang="en-US" sz="3599" dirty="0" smtClean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do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którego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będziemy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parzyli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kawę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.</a:t>
            </a:r>
          </a:p>
          <a:p>
            <a:pPr marL="594358" lvl="1" indent="-297179">
              <a:lnSpc>
                <a:spcPts val="5039"/>
              </a:lnSpc>
              <a:buFont typeface="Arial"/>
              <a:buChar char="•"/>
            </a:pPr>
            <a:r>
              <a:rPr lang="en-US" sz="3599" dirty="0" err="1" smtClean="0">
                <a:solidFill>
                  <a:srgbClr val="FFFFFF"/>
                </a:solidFill>
                <a:latin typeface="Glacial Indifference"/>
              </a:rPr>
              <a:t>Zmielon</a:t>
            </a:r>
            <a:r>
              <a:rPr lang="pl-PL" sz="3599" dirty="0" smtClean="0">
                <a:solidFill>
                  <a:srgbClr val="FFFFFF"/>
                </a:solidFill>
                <a:latin typeface="Glacial Indifference"/>
              </a:rPr>
              <a:t>ą</a:t>
            </a:r>
            <a:r>
              <a:rPr lang="en-US" sz="3599" dirty="0" smtClean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kawę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wsypujemy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do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filtra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,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włączamy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timer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i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zalewamy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około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50 g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wody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.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Czekamy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30-40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sekund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. Kawa w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tym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momencie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odgazowuje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(blooming</a:t>
            </a:r>
            <a:r>
              <a:rPr lang="en-US" sz="3599" dirty="0" smtClean="0">
                <a:solidFill>
                  <a:srgbClr val="FFFFFF"/>
                </a:solidFill>
                <a:latin typeface="Glacial Indifference"/>
              </a:rPr>
              <a:t>)</a:t>
            </a:r>
            <a:r>
              <a:rPr lang="pl-PL" sz="3599" dirty="0" smtClean="0">
                <a:solidFill>
                  <a:srgbClr val="FFFFFF"/>
                </a:solidFill>
                <a:latin typeface="Glacial Indifference"/>
              </a:rPr>
              <a:t>.</a:t>
            </a:r>
            <a:endParaRPr lang="en-US" sz="3599" dirty="0">
              <a:solidFill>
                <a:srgbClr val="FFFFFF"/>
              </a:solidFill>
              <a:latin typeface="Glacial Indifference"/>
            </a:endParaRPr>
          </a:p>
          <a:p>
            <a:pPr marL="594358" lvl="1" indent="-297179">
              <a:lnSpc>
                <a:spcPts val="5039"/>
              </a:lnSpc>
              <a:buFont typeface="Arial"/>
              <a:buChar char="•"/>
            </a:pP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Stopniowo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wlewamy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resztę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wody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39"/>
              </a:lnSpc>
              <a:spcBef>
                <a:spcPct val="0"/>
              </a:spcBef>
              <a:buFont typeface="Arial"/>
              <a:buChar char="•"/>
            </a:pP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Cały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proces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powinien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trwać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około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2:30-3:30 </a:t>
            </a:r>
            <a:r>
              <a:rPr lang="en-US" sz="3599" dirty="0" err="1" smtClean="0">
                <a:solidFill>
                  <a:srgbClr val="FFFFFF"/>
                </a:solidFill>
                <a:latin typeface="Glacial Indifference"/>
              </a:rPr>
              <a:t>minut</a:t>
            </a:r>
            <a:r>
              <a:rPr lang="pl-PL" sz="3599" dirty="0" smtClean="0">
                <a:solidFill>
                  <a:srgbClr val="FFFFFF"/>
                </a:solidFill>
                <a:latin typeface="Glacial Indifference"/>
              </a:rPr>
              <a:t>,</a:t>
            </a:r>
            <a:r>
              <a:rPr lang="en-US" sz="3599" dirty="0" smtClean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w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zależności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od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wybranej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metody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(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Chemex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nawet</a:t>
            </a:r>
            <a:r>
              <a:rPr lang="en-US" sz="3599" dirty="0">
                <a:solidFill>
                  <a:srgbClr val="FFFFFF"/>
                </a:solidFill>
                <a:latin typeface="Glacial Indifference"/>
              </a:rPr>
              <a:t> do 5 </a:t>
            </a:r>
            <a:r>
              <a:rPr lang="en-US" sz="3599" dirty="0" err="1">
                <a:solidFill>
                  <a:srgbClr val="FFFFFF"/>
                </a:solidFill>
                <a:latin typeface="Glacial Indifference"/>
              </a:rPr>
              <a:t>minut</a:t>
            </a:r>
            <a:r>
              <a:rPr lang="en-US" sz="3599" dirty="0" smtClean="0">
                <a:solidFill>
                  <a:srgbClr val="FFFFFF"/>
                </a:solidFill>
                <a:latin typeface="Glacial Indifference"/>
              </a:rPr>
              <a:t>)</a:t>
            </a:r>
            <a:r>
              <a:rPr lang="pl-PL" sz="3599" dirty="0" smtClean="0">
                <a:solidFill>
                  <a:srgbClr val="FFFFFF"/>
                </a:solidFill>
                <a:latin typeface="Glacial Indifference"/>
              </a:rPr>
              <a:t>.</a:t>
            </a:r>
            <a:endParaRPr lang="en-US" sz="3599" dirty="0">
              <a:solidFill>
                <a:srgbClr val="FFFFFF"/>
              </a:solidFill>
              <a:latin typeface="Glacial Indifference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10818242" y="4212672"/>
            <a:ext cx="8039204" cy="64313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69547" y="1310183"/>
            <a:ext cx="2587899" cy="607060"/>
            <a:chOff x="0" y="0"/>
            <a:chExt cx="3450532" cy="809413"/>
          </a:xfrm>
        </p:grpSpPr>
        <p:sp>
          <p:nvSpPr>
            <p:cNvPr id="3" name="AutoShape 3"/>
            <p:cNvSpPr/>
            <p:nvPr/>
          </p:nvSpPr>
          <p:spPr>
            <a:xfrm>
              <a:off x="193201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66675"/>
            <a:ext cx="3828618" cy="10287000"/>
          </a:xfrm>
          <a:prstGeom prst="rect">
            <a:avLst/>
          </a:prstGeom>
          <a:solidFill>
            <a:srgbClr val="D4C0AB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6231" r="1449"/>
          <a:stretch>
            <a:fillRect/>
          </a:stretch>
        </p:blipFill>
        <p:spPr>
          <a:xfrm>
            <a:off x="659936" y="3838066"/>
            <a:ext cx="6337366" cy="52863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9936" y="1099363"/>
            <a:ext cx="737262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500" spc="450">
                <a:solidFill>
                  <a:srgbClr val="342D29"/>
                </a:solidFill>
                <a:latin typeface="Playfair Display Black Bold"/>
              </a:rPr>
              <a:t>AEROPRESS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02491" y="1547038"/>
            <a:ext cx="10161006" cy="765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Aeropress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to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jedna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z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najmłodszych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metod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alternatywnego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parzenia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kawy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Został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wynaleziony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w 2005 r. w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Stanach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Zjednoczonych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przez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Alana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Adlera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znanego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z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tworzenia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frisbee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 Ta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metoda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jest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bardzo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prosta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jednocześnie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bardzo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złożona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 Ale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jedno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jest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pewne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-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uwielbiana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przez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wiele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ludzi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zwłaszcza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tych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którzy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chcą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mieć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szybką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dobrą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kawę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zawsze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pod 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ręką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Aeropress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ma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sobie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równych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w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kwestii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rozmiaru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wagi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(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wykonany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jest z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wytrzymałego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oraz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łatwego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w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utrzymaniu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tworzywa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),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więc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przygotowanie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naparu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staje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się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możliwe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w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każdych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warunkach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0182" y="962025"/>
            <a:ext cx="8563818" cy="84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Glacial Indifference"/>
              </a:rPr>
              <a:t>Aeropress jest urządzeniem bardzo uniwersalnym i z nim mamy ogromne pole do popisu dla własnej wyobraźni. Możemy eksperymentować nie tylko z grubością mielenia i temperaturą wody, ale również z czasem parzenia i ciśnienia. Kawa zaparzona w Aeropresie będzie miała pełne body, co wynika z ciśnienia stworzonego, gdy ,,przeciskamy" już zaparzoną kawę i cienkiego papierowego filtra. Podsumowując, Aeropress to niesamowity gadżet, który spełni oczekiwania zarówno początkujących, jak i zaawansowanych wielbicieli kawy.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80564" y="1028700"/>
            <a:ext cx="8229600" cy="8229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269547" y="1310183"/>
            <a:ext cx="2587899" cy="607060"/>
            <a:chOff x="0" y="0"/>
            <a:chExt cx="3450532" cy="809413"/>
          </a:xfrm>
        </p:grpSpPr>
        <p:sp>
          <p:nvSpPr>
            <p:cNvPr id="5" name="AutoShape 5"/>
            <p:cNvSpPr/>
            <p:nvPr/>
          </p:nvSpPr>
          <p:spPr>
            <a:xfrm>
              <a:off x="193201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0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8271" y="2404285"/>
            <a:ext cx="17482534" cy="765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Aby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przygotować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250 ml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naparu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potrzebujemy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15 g 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świe</a:t>
            </a:r>
            <a:r>
              <a:rPr lang="pl-PL" sz="3600" dirty="0" smtClean="0">
                <a:solidFill>
                  <a:srgbClr val="000000"/>
                </a:solidFill>
                <a:latin typeface="Glacial Indifference"/>
              </a:rPr>
              <a:t>ż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o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zmielonej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kawy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 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Do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plastikowego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sitka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wkładamy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filtr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papierowy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obficie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przepłukujemy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go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gorącą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wodą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Pozbywamy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się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tym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nieprzyjemnego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papierowego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posmaku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jednocześnie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podgrzewamy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naczynie</a:t>
            </a:r>
            <a:r>
              <a:rPr lang="pl-PL" sz="3600" dirty="0" smtClean="0">
                <a:solidFill>
                  <a:srgbClr val="000000"/>
                </a:solidFill>
                <a:latin typeface="Glacial Indifference"/>
              </a:rPr>
              <a:t>,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do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którego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będziemy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parzyli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kawę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Tłok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wkładamy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w cylinder do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górnej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granicy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,,4"  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(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zmieści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się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wtedy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250 ml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wody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)</a:t>
            </a:r>
            <a:r>
              <a:rPr lang="pl-PL" sz="3600" dirty="0" smtClean="0">
                <a:solidFill>
                  <a:srgbClr val="000000"/>
                </a:solidFill>
                <a:latin typeface="Glacial Indifference"/>
              </a:rPr>
              <a:t>.</a:t>
            </a:r>
            <a:endParaRPr lang="en-US" sz="3600" dirty="0">
              <a:solidFill>
                <a:srgbClr val="000000"/>
              </a:solidFill>
              <a:latin typeface="Glacial Indifference"/>
            </a:endParaRP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Zmieloną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kawę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wsypujemy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cylindra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włączamy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timer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zalewamy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około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50 g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wody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Czekamy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30-40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sekund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 Kawa w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tym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momencie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odgazowuje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(blooming).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Wlewamy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resztę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wody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kilka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razy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mieszamy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kawę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żeby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wszystkie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partykuły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miały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kontakt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z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wodą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Zakręcamy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sitko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z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namoczonym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filtrem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cylindrze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pl-PL" sz="3600" dirty="0" err="1">
                <a:solidFill>
                  <a:srgbClr val="000000"/>
                </a:solidFill>
                <a:latin typeface="Glacial Indifference"/>
              </a:rPr>
              <a:t>P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rzewracamy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przeciskamy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gotowy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napar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40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Cały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proces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powinien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trwać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około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2:00-2:30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minut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3000"/>
          </a:blip>
          <a:srcRect/>
          <a:stretch>
            <a:fillRect/>
          </a:stretch>
        </p:blipFill>
        <p:spPr>
          <a:xfrm>
            <a:off x="12047118" y="314630"/>
            <a:ext cx="6495920" cy="54971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88271" y="29430"/>
            <a:ext cx="15548029" cy="221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Playfair Display Black"/>
              </a:rPr>
              <a:t>Jak zaparzyć kawę za pomocą Aeropressa?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269547" y="1310183"/>
            <a:ext cx="2587899" cy="607060"/>
            <a:chOff x="0" y="0"/>
            <a:chExt cx="3450532" cy="809413"/>
          </a:xfrm>
        </p:grpSpPr>
        <p:sp>
          <p:nvSpPr>
            <p:cNvPr id="6" name="AutoShape 6"/>
            <p:cNvSpPr/>
            <p:nvPr/>
          </p:nvSpPr>
          <p:spPr>
            <a:xfrm>
              <a:off x="193201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rcRect t="12136" b="53408"/>
          <a:stretch>
            <a:fillRect/>
          </a:stretch>
        </p:blipFill>
        <p:spPr>
          <a:xfrm>
            <a:off x="0" y="0"/>
            <a:ext cx="18288000" cy="374434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02361" y="950595"/>
            <a:ext cx="989753" cy="68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336695" y="571500"/>
            <a:ext cx="17689448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F2EFE5"/>
                </a:solidFill>
                <a:latin typeface="Playfair Display Black"/>
              </a:rPr>
              <a:t>RÓŻNICE MIĘDZY </a:t>
            </a:r>
            <a:r>
              <a:rPr lang="en-US" sz="7500" dirty="0" smtClean="0">
                <a:solidFill>
                  <a:srgbClr val="F2EFE5"/>
                </a:solidFill>
                <a:latin typeface="Playfair Display Black"/>
              </a:rPr>
              <a:t>ARABICĄ </a:t>
            </a:r>
            <a:r>
              <a:rPr lang="en-US" sz="7500" dirty="0">
                <a:solidFill>
                  <a:srgbClr val="F2EFE5"/>
                </a:solidFill>
                <a:latin typeface="Playfair Display Black"/>
              </a:rPr>
              <a:t>A ROBUSTĄ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2811" y="4638932"/>
            <a:ext cx="3436539" cy="529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  <a:spcBef>
                <a:spcPct val="0"/>
              </a:spcBef>
            </a:pPr>
            <a:r>
              <a:rPr lang="en-US" sz="3049">
                <a:solidFill>
                  <a:srgbClr val="FFFFFF"/>
                </a:solidFill>
                <a:latin typeface="Glacial Indifference"/>
              </a:rPr>
              <a:t>Miejsce uprawy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065184" y="3849292"/>
            <a:ext cx="1853264" cy="72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lacial Indifference"/>
              </a:rPr>
              <a:t>Robusta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30215" y="3849292"/>
            <a:ext cx="4810009" cy="71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lacial Indifference"/>
              </a:rPr>
              <a:t>Arabica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63834" y="4625641"/>
            <a:ext cx="387638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 dirty="0" err="1">
                <a:solidFill>
                  <a:srgbClr val="FFFFFF"/>
                </a:solidFill>
                <a:latin typeface="Glacial Indifference"/>
              </a:rPr>
              <a:t>Afryka</a:t>
            </a:r>
            <a:r>
              <a:rPr lang="en-US" sz="305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050" dirty="0" err="1">
                <a:solidFill>
                  <a:srgbClr val="FFFFFF"/>
                </a:solidFill>
                <a:latin typeface="Glacial Indifference"/>
              </a:rPr>
              <a:t>Wschodnia</a:t>
            </a:r>
            <a:endParaRPr lang="en-US" sz="3050" dirty="0">
              <a:solidFill>
                <a:srgbClr val="FFFFFF"/>
              </a:solidFill>
              <a:latin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640355" y="4641980"/>
            <a:ext cx="4963834" cy="52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49">
                <a:solidFill>
                  <a:srgbClr val="FFFFFF"/>
                </a:solidFill>
                <a:latin typeface="Glacial Indifference"/>
              </a:rPr>
              <a:t>Afryka Środkowa i Zachodnia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2811" y="5335794"/>
            <a:ext cx="17131379" cy="524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  <a:spcBef>
                <a:spcPct val="0"/>
              </a:spcBef>
            </a:pPr>
            <a:r>
              <a:rPr lang="en-US" sz="3049">
                <a:solidFill>
                  <a:srgbClr val="FFFFFF"/>
                </a:solidFill>
                <a:latin typeface="Glacial Indifference"/>
              </a:rPr>
              <a:t>Udział w produkcji światowej                      Około 70%                                            Około 30%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2811" y="6062565"/>
            <a:ext cx="17131379" cy="51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  <a:spcBef>
                <a:spcPct val="0"/>
              </a:spcBef>
            </a:pPr>
            <a:r>
              <a:rPr lang="en-US" sz="3049" dirty="0" err="1">
                <a:solidFill>
                  <a:srgbClr val="FFFFFF"/>
                </a:solidFill>
                <a:latin typeface="Glacial Indifference"/>
              </a:rPr>
              <a:t>Wysokość</a:t>
            </a:r>
            <a:r>
              <a:rPr lang="en-US" sz="304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049" dirty="0" err="1">
                <a:solidFill>
                  <a:srgbClr val="FFFFFF"/>
                </a:solidFill>
                <a:latin typeface="Glacial Indifference"/>
              </a:rPr>
              <a:t>uprawy</a:t>
            </a:r>
            <a:r>
              <a:rPr lang="en-US" sz="3049" dirty="0">
                <a:solidFill>
                  <a:srgbClr val="FFFFFF"/>
                </a:solidFill>
                <a:latin typeface="Glacial Indifference"/>
              </a:rPr>
              <a:t>                                    0-2500 m </a:t>
            </a:r>
            <a:r>
              <a:rPr lang="en-US" sz="3049" dirty="0" err="1">
                <a:solidFill>
                  <a:srgbClr val="FFFFFF"/>
                </a:solidFill>
                <a:latin typeface="Glacial Indifference"/>
              </a:rPr>
              <a:t>n.p.m</a:t>
            </a:r>
            <a:r>
              <a:rPr lang="en-US" sz="3049" dirty="0">
                <a:solidFill>
                  <a:srgbClr val="FFFFFF"/>
                </a:solidFill>
                <a:latin typeface="Glacial Indifference"/>
              </a:rPr>
              <a:t>.                                    0-900 m </a:t>
            </a:r>
            <a:r>
              <a:rPr lang="en-US" sz="3049" dirty="0" err="1">
                <a:solidFill>
                  <a:srgbClr val="FFFFFF"/>
                </a:solidFill>
                <a:latin typeface="Glacial Indifference"/>
              </a:rPr>
              <a:t>n.p.m</a:t>
            </a:r>
            <a:r>
              <a:rPr lang="en-US" sz="3049" dirty="0">
                <a:solidFill>
                  <a:srgbClr val="FFFFFF"/>
                </a:solidFill>
                <a:latin typeface="Glacial Indifference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2811" y="6833199"/>
            <a:ext cx="16786489" cy="51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9"/>
              </a:lnSpc>
              <a:spcBef>
                <a:spcPct val="0"/>
              </a:spcBef>
            </a:pPr>
            <a:r>
              <a:rPr lang="en-US" sz="3049" dirty="0" err="1">
                <a:solidFill>
                  <a:srgbClr val="FFFFFF"/>
                </a:solidFill>
                <a:latin typeface="Glacial Indifference"/>
              </a:rPr>
              <a:t>Wysokość</a:t>
            </a:r>
            <a:r>
              <a:rPr lang="en-US" sz="3049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049" dirty="0" err="1">
                <a:solidFill>
                  <a:srgbClr val="FFFFFF"/>
                </a:solidFill>
                <a:latin typeface="Glacial Indifference"/>
              </a:rPr>
              <a:t>rośliny</a:t>
            </a:r>
            <a:r>
              <a:rPr lang="en-US" sz="3049" dirty="0">
                <a:solidFill>
                  <a:srgbClr val="FFFFFF"/>
                </a:solidFill>
                <a:latin typeface="Glacial Indifference"/>
              </a:rPr>
              <a:t>                                             1,5-3 m                                                  3-10 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2811" y="7569851"/>
            <a:ext cx="16786489" cy="52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  <a:spcBef>
                <a:spcPct val="0"/>
              </a:spcBef>
            </a:pPr>
            <a:r>
              <a:rPr lang="en-US" sz="3049">
                <a:solidFill>
                  <a:srgbClr val="FFFFFF"/>
                </a:solidFill>
                <a:latin typeface="Glacial Indifference"/>
              </a:rPr>
              <a:t>Czas dojrzewania owocu                            7-9 miesięcy                                         9-11 miesięcy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811" y="8386260"/>
            <a:ext cx="16786489" cy="51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  <a:spcBef>
                <a:spcPct val="0"/>
              </a:spcBef>
            </a:pPr>
            <a:r>
              <a:rPr lang="en-US" sz="3049">
                <a:solidFill>
                  <a:srgbClr val="FFFFFF"/>
                </a:solidFill>
                <a:latin typeface="Glacial Indifference"/>
              </a:rPr>
              <a:t>Zawartość kofejny                                           1-2 %                                                    2-4 %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811" y="9191625"/>
            <a:ext cx="16786489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FFFFFF"/>
                </a:solidFill>
                <a:latin typeface="Glacial Indifference"/>
              </a:rPr>
              <a:t>Kształt bruzdy                                                Esowaty                                                Prosty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300" t="157" r="16736" b="15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1000"/>
          </a:blip>
          <a:srcRect t="10138" b="45298"/>
          <a:stretch>
            <a:fillRect/>
          </a:stretch>
        </p:blipFill>
        <p:spPr>
          <a:xfrm>
            <a:off x="0" y="-847958"/>
            <a:ext cx="18288000" cy="448073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5787" y="3748966"/>
            <a:ext cx="16654579" cy="1231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Glacial Indifference"/>
              </a:rPr>
              <a:t>Palenie kawy jest sztuką. Podczas tego procesu powstaje właściwy, zależny od sposobu palenia, aromat i smak kawy.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01911" y="895350"/>
            <a:ext cx="8702331" cy="121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Playfair Display Black"/>
              </a:rPr>
              <a:t>STOPIEŃ PALENIA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82294" y="5682565"/>
            <a:ext cx="1349971" cy="71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FFFFFF"/>
                </a:solidFill>
                <a:latin typeface="Glacial Indifference"/>
              </a:rPr>
              <a:t>jasne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30986" y="5682565"/>
            <a:ext cx="1844182" cy="699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lacial Indifference"/>
              </a:rPr>
              <a:t>średnie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21299" y="5659431"/>
            <a:ext cx="1659544" cy="72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Glacial Indifference"/>
              </a:rPr>
              <a:t>ciemne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93195" y="6715721"/>
            <a:ext cx="2633551" cy="2156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5"/>
              </a:lnSpc>
            </a:pPr>
            <a:r>
              <a:rPr lang="en-US" sz="3047">
                <a:solidFill>
                  <a:srgbClr val="FFFFFF"/>
                </a:solidFill>
                <a:latin typeface="Glacial Indifference"/>
              </a:rPr>
              <a:t>~ 200 °C</a:t>
            </a:r>
          </a:p>
          <a:p>
            <a:pPr algn="ctr">
              <a:lnSpc>
                <a:spcPts val="4265"/>
              </a:lnSpc>
            </a:pPr>
            <a:endParaRPr lang="en-US" sz="3047">
              <a:solidFill>
                <a:srgbClr val="FFFFFF"/>
              </a:solidFill>
              <a:latin typeface="Glacial Indifference"/>
            </a:endParaRPr>
          </a:p>
          <a:p>
            <a:pPr algn="ctr">
              <a:lnSpc>
                <a:spcPts val="4265"/>
              </a:lnSpc>
              <a:spcBef>
                <a:spcPct val="0"/>
              </a:spcBef>
            </a:pPr>
            <a:r>
              <a:rPr lang="en-US" sz="3047">
                <a:solidFill>
                  <a:srgbClr val="FFFFFF"/>
                </a:solidFill>
                <a:latin typeface="Glacial Indifference"/>
              </a:rPr>
              <a:t>wysoka kwasowość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82741" y="6715721"/>
            <a:ext cx="2940671" cy="210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FFFFFF"/>
                </a:solidFill>
                <a:latin typeface="Glacial Indifference"/>
              </a:rPr>
              <a:t>~ 215 °C</a:t>
            </a:r>
          </a:p>
          <a:p>
            <a:pPr algn="ctr">
              <a:lnSpc>
                <a:spcPts val="4270"/>
              </a:lnSpc>
            </a:pPr>
            <a:endParaRPr lang="en-US" sz="3050">
              <a:solidFill>
                <a:srgbClr val="FFFFFF"/>
              </a:solidFill>
              <a:latin typeface="Glacial Indifference"/>
            </a:endParaRPr>
          </a:p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FFFFFF"/>
                </a:solidFill>
                <a:latin typeface="Glacial Indifference"/>
              </a:rPr>
              <a:t>delikatna gorycz, niska kwasowość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26769" y="6715721"/>
            <a:ext cx="2648602" cy="157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FFFFFF"/>
                </a:solidFill>
                <a:latin typeface="Glacial Indifference"/>
              </a:rPr>
              <a:t>~ 240 °C</a:t>
            </a:r>
          </a:p>
          <a:p>
            <a:pPr algn="ctr">
              <a:lnSpc>
                <a:spcPts val="4270"/>
              </a:lnSpc>
            </a:pPr>
            <a:endParaRPr lang="en-US" sz="3050">
              <a:solidFill>
                <a:srgbClr val="FFFFFF"/>
              </a:solidFill>
              <a:latin typeface="Glacial Indifference"/>
            </a:endParaRPr>
          </a:p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FFFFFF"/>
                </a:solidFill>
                <a:latin typeface="Glacial Indifference"/>
              </a:rPr>
              <a:t>wysoka gorycz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4C0A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8000"/>
          </a:blip>
          <a:srcRect t="29964" b="40835"/>
          <a:stretch>
            <a:fillRect/>
          </a:stretch>
        </p:blipFill>
        <p:spPr>
          <a:xfrm>
            <a:off x="0" y="0"/>
            <a:ext cx="18288000" cy="35578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57000"/>
          </a:blip>
          <a:srcRect/>
          <a:stretch>
            <a:fillRect/>
          </a:stretch>
        </p:blipFill>
        <p:spPr>
          <a:xfrm>
            <a:off x="-242710" y="6064278"/>
            <a:ext cx="4546672" cy="422272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9966" y="261014"/>
            <a:ext cx="17528069" cy="2605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Playfair Display Black"/>
              </a:rPr>
              <a:t>PROFILE SMAKOWE KAWY NA ŚWIECIE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0508" y="3472095"/>
            <a:ext cx="18141219" cy="69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Glacial Indifference"/>
              </a:rPr>
              <a:t>Ameryka                                Afryka                               Azja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0508" y="4637714"/>
            <a:ext cx="2573455" cy="157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000000"/>
                </a:solidFill>
                <a:latin typeface="Glacial Indifference"/>
              </a:rPr>
              <a:t>orzech, karmel, ciemna czekolada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68976" y="4388346"/>
            <a:ext cx="2750047" cy="2077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000000"/>
                </a:solidFill>
                <a:latin typeface="Glacial Indifference"/>
              </a:rPr>
              <a:t>owoce leśne, cytrusy, nuty herbaciane, nuty kwiatowe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02727" y="4388346"/>
            <a:ext cx="2656651" cy="2623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000000"/>
                </a:solidFill>
                <a:latin typeface="Glacial Indifference"/>
              </a:rPr>
              <a:t>,,ziemista", ,,dymna", ciemna czekolada, nuty korzenne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51136" y="7417865"/>
            <a:ext cx="2932198" cy="1561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49">
                <a:solidFill>
                  <a:srgbClr val="000000"/>
                </a:solidFill>
                <a:latin typeface="Glacial Indifference"/>
              </a:rPr>
              <a:t>niska kwasowość </a:t>
            </a:r>
          </a:p>
          <a:p>
            <a:pPr algn="ctr">
              <a:lnSpc>
                <a:spcPts val="4270"/>
              </a:lnSpc>
            </a:pPr>
            <a:r>
              <a:rPr lang="en-US" sz="3049">
                <a:solidFill>
                  <a:srgbClr val="000000"/>
                </a:solidFill>
                <a:latin typeface="Glacial Indifference"/>
              </a:rPr>
              <a:t>wysoka słodycz</a:t>
            </a:r>
          </a:p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49">
                <a:solidFill>
                  <a:srgbClr val="000000"/>
                </a:solidFill>
                <a:latin typeface="Glacial Indifference"/>
              </a:rPr>
              <a:t>niska gorycz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44534" y="7417865"/>
            <a:ext cx="3198932" cy="161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000000"/>
                </a:solidFill>
                <a:latin typeface="Glacial Indifference"/>
              </a:rPr>
              <a:t>wysoka kwasowość</a:t>
            </a:r>
          </a:p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000000"/>
                </a:solidFill>
                <a:latin typeface="Glacial Indifference"/>
              </a:rPr>
              <a:t>średnia słodycz</a:t>
            </a:r>
          </a:p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000000"/>
                </a:solidFill>
                <a:latin typeface="Glacial Indifference"/>
              </a:rPr>
              <a:t>brak goryczy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02727" y="7434498"/>
            <a:ext cx="2932829" cy="159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000000"/>
                </a:solidFill>
                <a:latin typeface="Glacial Indifference"/>
              </a:rPr>
              <a:t>niska kwasowość </a:t>
            </a:r>
          </a:p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000000"/>
                </a:solidFill>
                <a:latin typeface="Glacial Indifference"/>
              </a:rPr>
              <a:t>niska słodycz</a:t>
            </a:r>
          </a:p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000000"/>
                </a:solidFill>
                <a:latin typeface="Open Sans"/>
              </a:rPr>
              <a:t>wysoka gorycz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70751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4118288" y="319380"/>
            <a:ext cx="13381072" cy="127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Playfair Display Black"/>
              </a:rPr>
              <a:t>ZALECANE SPOŻYCIE KAWY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1866942" y="988085"/>
            <a:ext cx="2587899" cy="607060"/>
            <a:chOff x="0" y="0"/>
            <a:chExt cx="3450532" cy="809413"/>
          </a:xfrm>
        </p:grpSpPr>
        <p:sp>
          <p:nvSpPr>
            <p:cNvPr id="5" name="AutoShape 5"/>
            <p:cNvSpPr/>
            <p:nvPr/>
          </p:nvSpPr>
          <p:spPr>
            <a:xfrm>
              <a:off x="193201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118288" y="2203475"/>
            <a:ext cx="13141012" cy="635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Większość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naukowców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zaleca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spożycie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do</a:t>
            </a:r>
            <a:r>
              <a:rPr lang="en-US" sz="3600" u="sng" dirty="0">
                <a:solidFill>
                  <a:srgbClr val="FFFFFF"/>
                </a:solidFill>
                <a:latin typeface="Glacial Indifference Bold"/>
              </a:rPr>
              <a:t> 500 mg</a:t>
            </a:r>
            <a:r>
              <a:rPr lang="en-US" sz="3600" u="sng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kofeiny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dziennie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, co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przekłada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się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około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u="sng" dirty="0">
                <a:solidFill>
                  <a:srgbClr val="FFFFFF"/>
                </a:solidFill>
                <a:latin typeface="Glacial Indifference Bold"/>
              </a:rPr>
              <a:t>4 </a:t>
            </a:r>
            <a:r>
              <a:rPr lang="en-US" sz="3600" u="sng" dirty="0" err="1">
                <a:solidFill>
                  <a:srgbClr val="FFFFFF"/>
                </a:solidFill>
                <a:latin typeface="Glacial Indifference Bold"/>
              </a:rPr>
              <a:t>filiżanki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kawy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.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Przyjmuję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się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że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kawa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tej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ilości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nie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tylko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nie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jest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szkodliwa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, ale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może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nawet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pozytywnie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wpływać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organizm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człowieka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40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Powyżej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u="sng" dirty="0">
                <a:solidFill>
                  <a:srgbClr val="FFFFFF"/>
                </a:solidFill>
                <a:latin typeface="Glacial Indifference Bold"/>
              </a:rPr>
              <a:t>1000 mg</a:t>
            </a:r>
            <a:r>
              <a:rPr lang="en-US" sz="3600" u="sng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kofeina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staje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się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trująca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.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Dokładna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granica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toksyczności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zależy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od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właściwej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odporności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danej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osoby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ten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związek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chemiczny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.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Za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minimalną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dawkę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śmiertelną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uznaje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się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3200 mg </a:t>
            </a:r>
            <a:r>
              <a:rPr lang="en-US" sz="3600" dirty="0" smtClean="0">
                <a:solidFill>
                  <a:srgbClr val="FFFFFF"/>
                </a:solidFill>
                <a:latin typeface="Glacial Indifference"/>
              </a:rPr>
              <a:t>(</a:t>
            </a:r>
            <a:r>
              <a:rPr lang="en-US" sz="3600" dirty="0" err="1" smtClean="0">
                <a:solidFill>
                  <a:srgbClr val="FFFFFF"/>
                </a:solidFill>
                <a:latin typeface="Glacial Indifference"/>
              </a:rPr>
              <a:t>przyjmowane</a:t>
            </a:r>
            <a:r>
              <a:rPr lang="en-US" sz="3600" dirty="0" smtClean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w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jednej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dawce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).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Realna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dawka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śmiertelna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Glacial Indifference"/>
              </a:rPr>
              <a:t>(</a:t>
            </a:r>
            <a:r>
              <a:rPr lang="en-US" sz="3600" dirty="0" err="1" smtClean="0">
                <a:solidFill>
                  <a:srgbClr val="FFFFFF"/>
                </a:solidFill>
                <a:latin typeface="Glacial Indifference"/>
              </a:rPr>
              <a:t>przyjmowana</a:t>
            </a:r>
            <a:r>
              <a:rPr lang="en-US" sz="3600" dirty="0" smtClean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w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formie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kawy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) to 10 g,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czyli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około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u="sng" dirty="0">
                <a:solidFill>
                  <a:srgbClr val="FFFFFF"/>
                </a:solidFill>
                <a:latin typeface="Glacial Indifference Bold"/>
              </a:rPr>
              <a:t>80 </a:t>
            </a:r>
            <a:r>
              <a:rPr lang="en-US" sz="3600" u="sng" dirty="0" err="1">
                <a:solidFill>
                  <a:srgbClr val="FFFFFF"/>
                </a:solidFill>
                <a:latin typeface="Glacial Indifference Bold"/>
              </a:rPr>
              <a:t>filiżanek</a:t>
            </a:r>
            <a:r>
              <a:rPr lang="en-US" sz="3600" u="sng" dirty="0">
                <a:solidFill>
                  <a:srgbClr val="FFFFFF"/>
                </a:solidFill>
                <a:latin typeface="Glacial Indifference Bold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459382" y="0"/>
            <a:ext cx="3828618" cy="10287000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TextBox 3"/>
          <p:cNvSpPr txBox="1"/>
          <p:nvPr/>
        </p:nvSpPr>
        <p:spPr>
          <a:xfrm>
            <a:off x="-208235" y="111435"/>
            <a:ext cx="14916051" cy="261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Playfair Display Black"/>
              </a:rPr>
              <a:t>POZYTYWNE WŁAŚCIWOŚCI KAWY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135368" y="1028700"/>
            <a:ext cx="2587899" cy="607060"/>
            <a:chOff x="0" y="0"/>
            <a:chExt cx="3450532" cy="809413"/>
          </a:xfrm>
        </p:grpSpPr>
        <p:sp>
          <p:nvSpPr>
            <p:cNvPr id="5" name="AutoShape 5"/>
            <p:cNvSpPr/>
            <p:nvPr/>
          </p:nvSpPr>
          <p:spPr>
            <a:xfrm>
              <a:off x="193201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80588" y="2655077"/>
            <a:ext cx="17326825" cy="7005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lacial Indifference"/>
              </a:rPr>
              <a:t>Zmniejsza ryzyko zachorowania na marskość wątroby.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lacial Indifference"/>
              </a:rPr>
              <a:t>Polepsza pamięć krótkotrwałą i chwilowo podwyższa poziom IQ.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lacial Indifference"/>
              </a:rPr>
              <a:t>Dotlenia organizm, przez co ułatwia koncentrację, a także pozytywnie wpływa na krążenie i układ trawienny.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lacial Indifference"/>
              </a:rPr>
              <a:t>Przyśpiesza metabolizm.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lacial Indifference"/>
              </a:rPr>
              <a:t>Zmniejsza ryzyko zachorowania na chorobę Parkinsona.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lacial Indifference"/>
              </a:rPr>
              <a:t>Nawet do 50% zmniejsza ryzyko zachorowania na cukrzycę typu II.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lacial Indifference"/>
              </a:rPr>
              <a:t>Zmniejsza ryzyko zachorowania na raka jelita i wątroby.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lacial Indifference"/>
              </a:rPr>
              <a:t>Zwiększa efektywność środków przeciwbólowych.</a:t>
            </a:r>
          </a:p>
          <a:p>
            <a:pPr marL="594360" lvl="1" indent="-297180">
              <a:lnSpc>
                <a:spcPts val="5040"/>
              </a:lnSpc>
              <a:spcBef>
                <a:spcPct val="0"/>
              </a:spcBef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Glacial Indifference"/>
              </a:rPr>
              <a:t>Jest głównym przeciwutleniaczem w diecie osób spożywających niewiele owoców i warzyw.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973184" y="-28656"/>
            <a:ext cx="2314816" cy="10315656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17778818" y="1307401"/>
            <a:ext cx="1138892" cy="45849"/>
          </a:xfrm>
          <a:prstGeom prst="rect">
            <a:avLst/>
          </a:prstGeom>
          <a:solidFill>
            <a:srgbClr val="342D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6240" b="6240"/>
          <a:stretch>
            <a:fillRect/>
          </a:stretch>
        </p:blipFill>
        <p:spPr>
          <a:xfrm>
            <a:off x="1028700" y="3618042"/>
            <a:ext cx="6597659" cy="57741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809280" y="575659"/>
            <a:ext cx="6660093" cy="9238350"/>
            <a:chOff x="0" y="28575"/>
            <a:chExt cx="8880124" cy="12317801"/>
          </a:xfrm>
        </p:grpSpPr>
        <p:sp>
          <p:nvSpPr>
            <p:cNvPr id="6" name="TextBox 6"/>
            <p:cNvSpPr txBox="1"/>
            <p:nvPr/>
          </p:nvSpPr>
          <p:spPr>
            <a:xfrm>
              <a:off x="0" y="28575"/>
              <a:ext cx="8880124" cy="734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6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343364"/>
              <a:ext cx="8880124" cy="11003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en-US" sz="3600" spc="36" dirty="0" err="1" smtClean="0">
                  <a:solidFill>
                    <a:srgbClr val="342D29"/>
                  </a:solidFill>
                  <a:latin typeface="Glacial Indifference"/>
                </a:rPr>
                <a:t>Metodą</a:t>
              </a:r>
              <a:r>
                <a:rPr lang="en-US" sz="3600" spc="36" dirty="0" smtClean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alternatywną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parzenia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kawy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nazywamy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w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sumie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każdą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 smtClean="0">
                  <a:solidFill>
                    <a:srgbClr val="342D29"/>
                  </a:solidFill>
                  <a:latin typeface="Glacial Indifference"/>
                </a:rPr>
                <a:t>metodę</a:t>
              </a:r>
              <a:r>
                <a:rPr lang="pl-PL" sz="3600" spc="36" dirty="0" smtClean="0">
                  <a:solidFill>
                    <a:srgbClr val="342D29"/>
                  </a:solidFill>
                  <a:latin typeface="Glacial Indifference"/>
                </a:rPr>
                <a:t>,</a:t>
              </a:r>
              <a:r>
                <a:rPr lang="en-US" sz="3600" spc="36" dirty="0" smtClean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która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stanowi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alternatywę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pl-PL" sz="3600" spc="36" dirty="0" smtClean="0">
                  <a:solidFill>
                    <a:srgbClr val="342D29"/>
                  </a:solidFill>
                  <a:latin typeface="Glacial Indifference"/>
                </a:rPr>
                <a:t>dla </a:t>
              </a:r>
              <a:r>
                <a:rPr lang="en-US" sz="3600" spc="36" dirty="0" err="1" smtClean="0">
                  <a:solidFill>
                    <a:srgbClr val="342D29"/>
                  </a:solidFill>
                  <a:latin typeface="Glacial Indifference"/>
                </a:rPr>
                <a:t>ekspres</a:t>
              </a:r>
              <a:r>
                <a:rPr lang="pl-PL" sz="3600" spc="36" dirty="0" smtClean="0">
                  <a:solidFill>
                    <a:srgbClr val="342D29"/>
                  </a:solidFill>
                  <a:latin typeface="Glacial Indifference"/>
                </a:rPr>
                <a:t>u</a:t>
              </a:r>
              <a:r>
                <a:rPr lang="en-US" sz="3600" spc="36" dirty="0" smtClean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 smtClean="0">
                  <a:solidFill>
                    <a:srgbClr val="342D29"/>
                  </a:solidFill>
                  <a:latin typeface="Glacial Indifference"/>
                </a:rPr>
                <a:t>ciśnieniowe</a:t>
              </a:r>
              <a:r>
                <a:rPr lang="pl-PL" sz="3600" spc="36" dirty="0" smtClean="0">
                  <a:solidFill>
                    <a:srgbClr val="342D29"/>
                  </a:solidFill>
                  <a:latin typeface="Glacial Indifference"/>
                </a:rPr>
                <a:t>go</a:t>
              </a:r>
              <a:r>
                <a:rPr lang="en-US" sz="3600" spc="36" dirty="0" smtClean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i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smtClean="0">
                  <a:solidFill>
                    <a:srgbClr val="342D29"/>
                  </a:solidFill>
                  <a:latin typeface="Glacial Indifference"/>
                </a:rPr>
                <a:t>espresso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.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Aczkolwiek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niektóre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z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tych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metod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są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starsze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od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ekspresów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ciśnieniowych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. Do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metod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alternatywnych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najlepiej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sprawdzają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się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jasno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palone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kawy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jednorodne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z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segmentu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Speciality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028700"/>
            <a:ext cx="6597659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342D29"/>
                </a:solidFill>
                <a:latin typeface="Playfair Display Black"/>
              </a:rPr>
              <a:t>Metody alternatywne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0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18278475" y="0"/>
            <a:ext cx="9525" cy="10287000"/>
          </a:xfrm>
          <a:prstGeom prst="rect">
            <a:avLst/>
          </a:prstGeom>
          <a:solidFill>
            <a:srgbClr val="342D29"/>
          </a:solidFill>
        </p:spPr>
      </p:sp>
      <p:sp>
        <p:nvSpPr>
          <p:cNvPr id="3" name="TextBox 3"/>
          <p:cNvSpPr txBox="1"/>
          <p:nvPr/>
        </p:nvSpPr>
        <p:spPr>
          <a:xfrm>
            <a:off x="168364" y="3867986"/>
            <a:ext cx="17735051" cy="572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nerwowość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niepokój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rozdrażnienie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(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tzw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 "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zdenerwowanie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kofeinowe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").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żółknięcie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zębów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, a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nawet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próchnica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utrud</a:t>
            </a:r>
            <a:r>
              <a:rPr lang="pl-PL" sz="3600" dirty="0" err="1" smtClean="0">
                <a:solidFill>
                  <a:srgbClr val="000000"/>
                </a:solidFill>
                <a:latin typeface="Glacial Indifference"/>
              </a:rPr>
              <a:t>nione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zasypianie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(u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nielicznych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występuje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efekt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przeciwny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).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nieznacznie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zmniejsz</a:t>
            </a:r>
            <a:r>
              <a:rPr lang="pl-PL" sz="3600" dirty="0" smtClean="0">
                <a:solidFill>
                  <a:srgbClr val="000000"/>
                </a:solidFill>
                <a:latin typeface="Glacial Indifference"/>
              </a:rPr>
              <a:t>ona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płodność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pl-PL" sz="3600" dirty="0" smtClean="0">
                <a:solidFill>
                  <a:srgbClr val="000000"/>
                </a:solidFill>
                <a:latin typeface="Glacial Indifference"/>
              </a:rPr>
              <a:t>z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większ</a:t>
            </a:r>
            <a:r>
              <a:rPr lang="pl-PL" sz="3600" dirty="0" smtClean="0">
                <a:solidFill>
                  <a:srgbClr val="000000"/>
                </a:solidFill>
                <a:latin typeface="Glacial Indifference"/>
              </a:rPr>
              <a:t>one 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prawdopodobieństwo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ataku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serca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u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osób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o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wolniejszym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metabolizmie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moż</a:t>
            </a:r>
            <a:r>
              <a:rPr lang="pl-PL" sz="3600" dirty="0" err="1" smtClean="0">
                <a:solidFill>
                  <a:srgbClr val="000000"/>
                </a:solidFill>
                <a:latin typeface="Glacial Indifference"/>
              </a:rPr>
              <a:t>liwość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zwiększ</a:t>
            </a:r>
            <a:r>
              <a:rPr lang="pl-PL" sz="3600" dirty="0" err="1" smtClean="0">
                <a:solidFill>
                  <a:srgbClr val="000000"/>
                </a:solidFill>
                <a:latin typeface="Glacial Indifference"/>
              </a:rPr>
              <a:t>enia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Glacial Indifference"/>
              </a:rPr>
              <a:t>prawdopodobieństw</a:t>
            </a:r>
            <a:r>
              <a:rPr lang="pl-PL" sz="3600" dirty="0" smtClean="0">
                <a:solidFill>
                  <a:srgbClr val="000000"/>
                </a:solidFill>
                <a:latin typeface="Glacial Indifference"/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niektórych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chorób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serca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4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gotowana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kawa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może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w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dużym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stopniu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wpływać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na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podniesienie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poziomu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cholesterolu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  <a:p>
            <a:pPr marL="594360" lvl="1" indent="-297180">
              <a:lnSpc>
                <a:spcPts val="5040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duże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spożycie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kawy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u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kobiet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w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ciąży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może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zwiększać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prawdopodobieństwo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martwego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lacial Indifference"/>
              </a:rPr>
              <a:t>urodzenia</a:t>
            </a:r>
            <a:r>
              <a:rPr lang="en-US" sz="3600" dirty="0">
                <a:solidFill>
                  <a:srgbClr val="000000"/>
                </a:solidFill>
                <a:latin typeface="Glacial Indifference"/>
              </a:rPr>
              <a:t>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135368" y="1028700"/>
            <a:ext cx="2587899" cy="607060"/>
            <a:chOff x="0" y="0"/>
            <a:chExt cx="3450532" cy="809413"/>
          </a:xfrm>
        </p:grpSpPr>
        <p:sp>
          <p:nvSpPr>
            <p:cNvPr id="5" name="AutoShape 5"/>
            <p:cNvSpPr/>
            <p:nvPr/>
          </p:nvSpPr>
          <p:spPr>
            <a:xfrm>
              <a:off x="193201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54000"/>
          </a:blip>
          <a:srcRect/>
          <a:stretch>
            <a:fillRect/>
          </a:stretch>
        </p:blipFill>
        <p:spPr>
          <a:xfrm rot="883554">
            <a:off x="11987987" y="1546793"/>
            <a:ext cx="6111342" cy="56988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8364" y="21564"/>
            <a:ext cx="14243587" cy="259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77"/>
              </a:lnSpc>
              <a:spcBef>
                <a:spcPct val="0"/>
              </a:spcBef>
            </a:pPr>
            <a:r>
              <a:rPr lang="en-US" sz="7483" dirty="0">
                <a:solidFill>
                  <a:srgbClr val="000000"/>
                </a:solidFill>
                <a:latin typeface="Playfair Display Black"/>
              </a:rPr>
              <a:t>NEGATYWNE WŁAŚCIWOŚCI KAWY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1564" y="2550774"/>
            <a:ext cx="13177187" cy="1224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3599" dirty="0" err="1">
                <a:solidFill>
                  <a:srgbClr val="000000"/>
                </a:solidFill>
                <a:latin typeface="Glacial Indifference"/>
              </a:rPr>
              <a:t>Zwykle</a:t>
            </a:r>
            <a:r>
              <a:rPr lang="en-US" sz="3599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Glacial Indifference"/>
              </a:rPr>
              <a:t>dotyczą</a:t>
            </a:r>
            <a:r>
              <a:rPr lang="en-US" sz="3599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Glacial Indifference"/>
              </a:rPr>
              <a:t>przypadków</a:t>
            </a:r>
            <a:r>
              <a:rPr lang="en-US" sz="3599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Glacial Indifference"/>
              </a:rPr>
              <a:t>spożywania</a:t>
            </a:r>
            <a:r>
              <a:rPr lang="en-US" sz="3599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Glacial Indifference"/>
              </a:rPr>
              <a:t>kawy</a:t>
            </a:r>
            <a:r>
              <a:rPr lang="en-US" sz="3599" dirty="0">
                <a:solidFill>
                  <a:srgbClr val="000000"/>
                </a:solidFill>
                <a:latin typeface="Glacial Indifference"/>
              </a:rPr>
              <a:t> w </a:t>
            </a:r>
            <a:r>
              <a:rPr lang="en-US" sz="3599" dirty="0" err="1">
                <a:solidFill>
                  <a:srgbClr val="000000"/>
                </a:solidFill>
                <a:latin typeface="Glacial Indifference"/>
              </a:rPr>
              <a:t>zbyt</a:t>
            </a:r>
            <a:r>
              <a:rPr lang="en-US" sz="3599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Glacial Indifference"/>
              </a:rPr>
              <a:t>dużych</a:t>
            </a:r>
            <a:r>
              <a:rPr lang="en-US" sz="3599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Glacial Indifference"/>
              </a:rPr>
              <a:t>ilościach</a:t>
            </a:r>
            <a:r>
              <a:rPr lang="en-US" sz="3599" dirty="0">
                <a:solidFill>
                  <a:srgbClr val="000000"/>
                </a:solidFill>
                <a:latin typeface="Glacial Indifference"/>
              </a:rPr>
              <a:t>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9077" r="3460" b="952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05035" y="4473396"/>
            <a:ext cx="8683914" cy="162734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14273" y="4556478"/>
            <a:ext cx="6124060" cy="131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4"/>
              </a:lnSpc>
              <a:spcBef>
                <a:spcPct val="0"/>
              </a:spcBef>
            </a:pPr>
            <a:r>
              <a:rPr lang="en-US" sz="7774">
                <a:solidFill>
                  <a:srgbClr val="000000"/>
                </a:solidFill>
                <a:latin typeface="Playfair Display Black"/>
              </a:rPr>
              <a:t>DZIĘKUJĘ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70751" cy="10287000"/>
          </a:xfrm>
          <a:prstGeom prst="rect">
            <a:avLst/>
          </a:prstGeom>
          <a:solidFill>
            <a:srgbClr val="D4C0A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40000"/>
          </a:blip>
          <a:srcRect l="2607" t="51254" b="250"/>
          <a:stretch>
            <a:fillRect/>
          </a:stretch>
        </p:blipFill>
        <p:spPr>
          <a:xfrm>
            <a:off x="3270751" y="0"/>
            <a:ext cx="15017249" cy="37107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87541" y="4154707"/>
            <a:ext cx="12345620" cy="5557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0"/>
              </a:lnSpc>
              <a:spcBef>
                <a:spcPct val="0"/>
              </a:spcBef>
            </a:pPr>
            <a:r>
              <a:rPr lang="en-US" sz="3614">
                <a:solidFill>
                  <a:srgbClr val="FFFFFF"/>
                </a:solidFill>
                <a:latin typeface="Open Sans Light"/>
              </a:rPr>
              <a:t>Nazwa tego urządzenia wzięła się z języka angielskiego od słowa drip, czyli przelewać. Stosowanie metody przelewowej do parzenia kawy pozwala wydobyć bardziej subtelny aromat i delikatny smak. Tę metodę docenią zwłaszcza te osoby, które lubią bogactwo aromatu. Znajdą tu więc zastosowanie wszelkie kawy o owocowych, kwiatowych lub orzechowych nutach. Ich walory uwolnią się w czasie długiego procesu parzenia. Dripper może być wykonany z porcelany, szkła albo plastiku.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64482" y="1133292"/>
            <a:ext cx="4046118" cy="1291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Open Sans Extra Bold"/>
              </a:rPr>
              <a:t>DRIPPER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2006180" y="982162"/>
            <a:ext cx="2587899" cy="607060"/>
            <a:chOff x="0" y="0"/>
            <a:chExt cx="3450532" cy="809413"/>
          </a:xfrm>
        </p:grpSpPr>
        <p:sp>
          <p:nvSpPr>
            <p:cNvPr id="7" name="AutoShape 7"/>
            <p:cNvSpPr/>
            <p:nvPr/>
          </p:nvSpPr>
          <p:spPr>
            <a:xfrm>
              <a:off x="193201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462"/>
            <a:ext cx="5104475" cy="4409406"/>
          </a:xfrm>
          <a:prstGeom prst="rect">
            <a:avLst/>
          </a:prstGeom>
          <a:solidFill>
            <a:srgbClr val="D4C0AB"/>
          </a:solidFill>
        </p:spPr>
      </p:sp>
      <p:sp>
        <p:nvSpPr>
          <p:cNvPr id="3" name="AutoShape 3"/>
          <p:cNvSpPr/>
          <p:nvPr/>
        </p:nvSpPr>
        <p:spPr>
          <a:xfrm>
            <a:off x="17718554" y="2170316"/>
            <a:ext cx="1138892" cy="45849"/>
          </a:xfrm>
          <a:prstGeom prst="rect">
            <a:avLst/>
          </a:prstGeom>
          <a:solidFill>
            <a:srgbClr val="342D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71000"/>
          </a:blip>
          <a:srcRect l="10161" t="9731" r="3719" b="26261"/>
          <a:stretch>
            <a:fillRect/>
          </a:stretch>
        </p:blipFill>
        <p:spPr>
          <a:xfrm>
            <a:off x="5104475" y="-2142514"/>
            <a:ext cx="13183525" cy="65404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6887" b="6887"/>
          <a:stretch>
            <a:fillRect/>
          </a:stretch>
        </p:blipFill>
        <p:spPr>
          <a:xfrm>
            <a:off x="1028700" y="5854510"/>
            <a:ext cx="3216416" cy="41618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0038" r="10038"/>
          <a:stretch>
            <a:fillRect/>
          </a:stretch>
        </p:blipFill>
        <p:spPr>
          <a:xfrm>
            <a:off x="5265685" y="5854510"/>
            <a:ext cx="3403790" cy="42588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20387" r="28312"/>
          <a:stretch>
            <a:fillRect/>
          </a:stretch>
        </p:blipFill>
        <p:spPr>
          <a:xfrm>
            <a:off x="9709753" y="5854510"/>
            <a:ext cx="3200989" cy="41618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9342" r="14635"/>
          <a:stretch>
            <a:fillRect/>
          </a:stretch>
        </p:blipFill>
        <p:spPr>
          <a:xfrm>
            <a:off x="13860205" y="5854510"/>
            <a:ext cx="3086689" cy="406029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3561138" y="5198007"/>
            <a:ext cx="3385756" cy="1616035"/>
            <a:chOff x="0" y="0"/>
            <a:chExt cx="4514342" cy="215471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4514342" cy="737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495">
                  <a:solidFill>
                    <a:srgbClr val="342D29"/>
                  </a:solidFill>
                  <a:latin typeface="Glacial Indifference"/>
                </a:rPr>
                <a:t>AEROPRESS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575594"/>
              <a:ext cx="4514342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524985" y="5143500"/>
            <a:ext cx="3385756" cy="1616035"/>
            <a:chOff x="0" y="0"/>
            <a:chExt cx="4514342" cy="215471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66675"/>
              <a:ext cx="4514342" cy="737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495">
                  <a:solidFill>
                    <a:srgbClr val="342D29"/>
                  </a:solidFill>
                  <a:latin typeface="Glacial Indifference"/>
                </a:rPr>
                <a:t>HARIO V60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75594"/>
              <a:ext cx="4514342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65685" y="5198007"/>
            <a:ext cx="3385756" cy="1616035"/>
            <a:chOff x="0" y="0"/>
            <a:chExt cx="4514342" cy="215471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66675"/>
              <a:ext cx="4514342" cy="737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495">
                  <a:solidFill>
                    <a:srgbClr val="342D29"/>
                  </a:solidFill>
                  <a:latin typeface="Glacial Indifference"/>
                </a:rPr>
                <a:t>KALITA WAVE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575594"/>
              <a:ext cx="4514342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59359" y="5198007"/>
            <a:ext cx="3385756" cy="1616035"/>
            <a:chOff x="0" y="0"/>
            <a:chExt cx="4514342" cy="215471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66675"/>
              <a:ext cx="4514342" cy="737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495">
                  <a:solidFill>
                    <a:srgbClr val="342D29"/>
                  </a:solidFill>
                  <a:latin typeface="Glacial Indifference"/>
                </a:rPr>
                <a:t>CHEMEX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575594"/>
              <a:ext cx="4514342" cy="57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1186131"/>
            <a:ext cx="5104475" cy="200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30"/>
              </a:lnSpc>
            </a:pPr>
            <a:r>
              <a:rPr lang="en-US" sz="6500">
                <a:solidFill>
                  <a:srgbClr val="342D29"/>
                </a:solidFill>
                <a:latin typeface="Playfair Display Black Bold"/>
              </a:rPr>
              <a:t>Metody alternatywne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2006180" y="824185"/>
            <a:ext cx="2587899" cy="607060"/>
            <a:chOff x="0" y="0"/>
            <a:chExt cx="3450532" cy="809413"/>
          </a:xfrm>
        </p:grpSpPr>
        <p:sp>
          <p:nvSpPr>
            <p:cNvPr id="23" name="AutoShape 23"/>
            <p:cNvSpPr/>
            <p:nvPr/>
          </p:nvSpPr>
          <p:spPr>
            <a:xfrm>
              <a:off x="193201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0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12376348" y="0"/>
            <a:ext cx="5911652" cy="10287000"/>
          </a:xfrm>
          <a:prstGeom prst="rect">
            <a:avLst/>
          </a:prstGeom>
          <a:solidFill>
            <a:srgbClr val="342D29"/>
          </a:solidFill>
        </p:spPr>
      </p:sp>
      <p:grpSp>
        <p:nvGrpSpPr>
          <p:cNvPr id="3" name="Group 3"/>
          <p:cNvGrpSpPr/>
          <p:nvPr/>
        </p:nvGrpSpPr>
        <p:grpSpPr>
          <a:xfrm>
            <a:off x="-569446" y="1026795"/>
            <a:ext cx="2587899" cy="607060"/>
            <a:chOff x="0" y="0"/>
            <a:chExt cx="3450532" cy="809413"/>
          </a:xfrm>
        </p:grpSpPr>
        <p:sp>
          <p:nvSpPr>
            <p:cNvPr id="4" name="AutoShape 4"/>
            <p:cNvSpPr/>
            <p:nvPr/>
          </p:nvSpPr>
          <p:spPr>
            <a:xfrm rot="-10800000">
              <a:off x="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130861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4259" b="4259"/>
          <a:stretch>
            <a:fillRect/>
          </a:stretch>
        </p:blipFill>
        <p:spPr>
          <a:xfrm>
            <a:off x="8724858" y="4257160"/>
            <a:ext cx="7302982" cy="50011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804176" y="1028700"/>
            <a:ext cx="4455124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>
                <a:solidFill>
                  <a:srgbClr val="F2EFE5"/>
                </a:solidFill>
                <a:latin typeface="Playfair Display Black"/>
              </a:rPr>
              <a:t>CHEMEX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662301" y="4572680"/>
            <a:ext cx="5458358" cy="1543304"/>
            <a:chOff x="0" y="0"/>
            <a:chExt cx="7277810" cy="2057739"/>
          </a:xfrm>
        </p:grpSpPr>
        <p:sp>
          <p:nvSpPr>
            <p:cNvPr id="9" name="TextBox 9"/>
            <p:cNvSpPr txBox="1"/>
            <p:nvPr/>
          </p:nvSpPr>
          <p:spPr>
            <a:xfrm>
              <a:off x="0" y="28575"/>
              <a:ext cx="7277810" cy="734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6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352889"/>
              <a:ext cx="7277810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24504" y="1529080"/>
            <a:ext cx="7530769" cy="8112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en-US" sz="3600" spc="36">
                <a:solidFill>
                  <a:srgbClr val="000000"/>
                </a:solidFill>
                <a:latin typeface="Glacial Indifference"/>
              </a:rPr>
              <a:t>Słowo „chemex” kojarzy się z nazwą środka do prania. Okazuje się jednak, że jest to urządzenie do parzenia świeżej i aromatycznej kawy we własnym domu. Jego wynalazcą jest Peter J. Schlumbohm, który przerobił lejek laboratoryjny w zaparzacz do kawy. Ten wynalazek tak się spodobał, że jedno takie urządzenie zostało umieszczone w Muzeum Sztuki Nowoczesnej w Nowym Jorku.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9949" y="697014"/>
            <a:ext cx="11002072" cy="882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Open Sans Light"/>
              </a:rPr>
              <a:t>Tak jak w przypadku metody przelewowej używa się filtra, który należy przepłukać wcześniej wodą. Inny jest natomiast czas, który przeznaczony jest na wydobycie naparu i miejsce mocowania filtra – ten umieszczany jest w tym samym naczyniu co zaparzana kawa. Wszystko to za sprawą specjalnie przygotowanym filtrom i specyficznej budowie, która przypomina raczej klepsydrę. Do chemexu używa się grubo mielonej kawy kenijskiej lub etiopskiej w proporcjach 6-7g na 100 ml wody. Oczywiście w tej metodzie również trzeba przelać wcześniej zmieloną kawę wrzątkiem. Później woda wlewana jest okrężnymi ruchami. Cały proces parzenia kawy w Chemexie powinien zająć nie więcej niż cztery minuty.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8709" r="17353"/>
          <a:stretch>
            <a:fillRect/>
          </a:stretch>
        </p:blipFill>
        <p:spPr>
          <a:xfrm>
            <a:off x="11997553" y="1028700"/>
            <a:ext cx="526174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69547" y="1026795"/>
            <a:ext cx="2587899" cy="607060"/>
            <a:chOff x="0" y="0"/>
            <a:chExt cx="3450532" cy="809413"/>
          </a:xfrm>
        </p:grpSpPr>
        <p:sp>
          <p:nvSpPr>
            <p:cNvPr id="3" name="AutoShape 3"/>
            <p:cNvSpPr/>
            <p:nvPr/>
          </p:nvSpPr>
          <p:spPr>
            <a:xfrm>
              <a:off x="193201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60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0" y="0"/>
            <a:ext cx="7277796" cy="3772706"/>
          </a:xfrm>
          <a:prstGeom prst="rect">
            <a:avLst/>
          </a:prstGeom>
          <a:solidFill>
            <a:srgbClr val="D4C0AB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259" r="24260"/>
          <a:stretch>
            <a:fillRect/>
          </a:stretch>
        </p:blipFill>
        <p:spPr>
          <a:xfrm>
            <a:off x="0" y="3772706"/>
            <a:ext cx="7277796" cy="65142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21289">
            <a:off x="13249069" y="6049504"/>
            <a:ext cx="5606607" cy="506697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030034" y="1442539"/>
            <a:ext cx="9734294" cy="5063744"/>
            <a:chOff x="0" y="0"/>
            <a:chExt cx="12979059" cy="6751659"/>
          </a:xfrm>
        </p:grpSpPr>
        <p:sp>
          <p:nvSpPr>
            <p:cNvPr id="9" name="TextBox 9"/>
            <p:cNvSpPr txBox="1"/>
            <p:nvPr/>
          </p:nvSpPr>
          <p:spPr>
            <a:xfrm>
              <a:off x="0" y="28575"/>
              <a:ext cx="12979059" cy="734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6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343364"/>
              <a:ext cx="12979059" cy="5408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en-US" sz="3600" spc="36">
                  <a:solidFill>
                    <a:srgbClr val="342D29"/>
                  </a:solidFill>
                  <a:latin typeface="Glacial Indifference"/>
                </a:rPr>
                <a:t>Kalita Wave to dzieło japońskiej firmy Kalita, produkującej urządzenia do parzenia kawy od 1958 roku. Metoda parzenia jest bardzo przybliżona do Chemexa czy V60, ale ma swoje zalety...</a:t>
              </a:r>
            </a:p>
            <a:p>
              <a:pPr>
                <a:lnSpc>
                  <a:spcPts val="5400"/>
                </a:lnSpc>
              </a:pPr>
              <a:endParaRPr lang="en-US" sz="3600" spc="36">
                <a:solidFill>
                  <a:srgbClr val="342D29"/>
                </a:solidFill>
                <a:latin typeface="Glacial Indifference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65581" y="844206"/>
            <a:ext cx="5146634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342D29"/>
                </a:solidFill>
                <a:latin typeface="Playfair Display Black"/>
              </a:rPr>
              <a:t>KALITA WAVE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641" b="30775"/>
          <a:stretch>
            <a:fillRect/>
          </a:stretch>
        </p:blipFill>
        <p:spPr>
          <a:xfrm>
            <a:off x="11618864" y="510944"/>
            <a:ext cx="5325638" cy="42308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1354" r="19669"/>
          <a:stretch>
            <a:fillRect/>
          </a:stretch>
        </p:blipFill>
        <p:spPr>
          <a:xfrm>
            <a:off x="11618864" y="5143500"/>
            <a:ext cx="5325638" cy="46325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93980" y="444269"/>
            <a:ext cx="8933698" cy="8931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Przede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wszystkim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to co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wyróżnia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Kalitę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Wave to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filtry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w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krztałcie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fali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, co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pozwala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mniejszy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kontakt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wody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z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samym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driperem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, a co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za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tym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idzie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Glacial Indifference"/>
              </a:rPr>
              <a:t>mniejsz</a:t>
            </a:r>
            <a:r>
              <a:rPr lang="pl-PL" sz="3600" dirty="0" smtClean="0">
                <a:solidFill>
                  <a:srgbClr val="FFFFFF"/>
                </a:solidFill>
                <a:latin typeface="Glacial Indifference"/>
              </a:rPr>
              <a:t>ą</a:t>
            </a:r>
            <a:r>
              <a:rPr lang="en-US" sz="3600" dirty="0" smtClean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Glacial Indifference"/>
              </a:rPr>
              <a:t>strat</a:t>
            </a:r>
            <a:r>
              <a:rPr lang="pl-PL" sz="3600" dirty="0" smtClean="0">
                <a:solidFill>
                  <a:srgbClr val="FFFFFF"/>
                </a:solidFill>
                <a:latin typeface="Glacial Indifference"/>
              </a:rPr>
              <a:t>ę</a:t>
            </a:r>
            <a:r>
              <a:rPr lang="en-US" sz="3600" dirty="0" smtClean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temperatury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wody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jej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przepływ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przez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zmieloną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kawę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.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Również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Kalita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Wave ma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okrągłe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płaskie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dno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i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trzy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małe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otwory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w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nim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( w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porównaniu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do np.,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Hario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V60,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które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ma 1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duży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otwór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), co ma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ogromny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wpływ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przebieg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ekstrakcji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. Kawa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zaparzona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w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Kalita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Wave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będzie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miała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pełniejsze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body, a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słodycz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lekko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zdominuję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kwasowość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. Ta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metoda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,,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wybaczy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"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nam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błędy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które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możemy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popełnić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podczas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parzenia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Glacial Indifference"/>
              </a:rPr>
              <a:t>kawy</a:t>
            </a:r>
            <a:r>
              <a:rPr lang="en-US" sz="3600" dirty="0">
                <a:solidFill>
                  <a:srgbClr val="FFFFFF"/>
                </a:solidFill>
                <a:latin typeface="Glacial Indifference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14473440" y="0"/>
            <a:ext cx="3814560" cy="10287000"/>
          </a:xfrm>
          <a:prstGeom prst="rect">
            <a:avLst/>
          </a:prstGeom>
          <a:solidFill>
            <a:srgbClr val="D4C0AB"/>
          </a:solidFill>
        </p:spPr>
      </p:sp>
      <p:grpSp>
        <p:nvGrpSpPr>
          <p:cNvPr id="3" name="Group 3"/>
          <p:cNvGrpSpPr/>
          <p:nvPr/>
        </p:nvGrpSpPr>
        <p:grpSpPr>
          <a:xfrm>
            <a:off x="-569446" y="1026795"/>
            <a:ext cx="2587899" cy="607060"/>
            <a:chOff x="0" y="0"/>
            <a:chExt cx="3450532" cy="809413"/>
          </a:xfrm>
        </p:grpSpPr>
        <p:sp>
          <p:nvSpPr>
            <p:cNvPr id="4" name="AutoShape 4"/>
            <p:cNvSpPr/>
            <p:nvPr/>
          </p:nvSpPr>
          <p:spPr>
            <a:xfrm rot="-10800000">
              <a:off x="0" y="374141"/>
              <a:ext cx="1518522" cy="61132"/>
            </a:xfrm>
            <a:prstGeom prst="rect">
              <a:avLst/>
            </a:prstGeom>
            <a:solidFill>
              <a:srgbClr val="342D2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130861" y="-76200"/>
              <a:ext cx="1319671" cy="88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2711"/>
          <a:stretch>
            <a:fillRect/>
          </a:stretch>
        </p:blipFill>
        <p:spPr>
          <a:xfrm>
            <a:off x="11739281" y="3584433"/>
            <a:ext cx="5520019" cy="56738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661641" y="1028700"/>
            <a:ext cx="6597659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>
                <a:solidFill>
                  <a:srgbClr val="342D29"/>
                </a:solidFill>
                <a:latin typeface="Playfair Display Black"/>
              </a:rPr>
              <a:t>HARIO V60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24504" y="734536"/>
            <a:ext cx="10143751" cy="8545854"/>
            <a:chOff x="0" y="28575"/>
            <a:chExt cx="13525002" cy="11394472"/>
          </a:xfrm>
        </p:grpSpPr>
        <p:sp>
          <p:nvSpPr>
            <p:cNvPr id="9" name="TextBox 9"/>
            <p:cNvSpPr txBox="1"/>
            <p:nvPr/>
          </p:nvSpPr>
          <p:spPr>
            <a:xfrm>
              <a:off x="0" y="28575"/>
              <a:ext cx="13525002" cy="734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6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343364"/>
              <a:ext cx="13525002" cy="10079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Japoński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producent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szkła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Hario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od 1949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roku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produkuje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produkty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domowego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użytku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i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już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w 1967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stworzył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prawdopodobnie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najbardziej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przystępny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oraz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najprostrzy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dripper. Dripper HARIO V60 </a:t>
              </a:r>
              <a:r>
                <a:rPr lang="en-US" sz="3600" spc="36" dirty="0" err="1" smtClean="0">
                  <a:solidFill>
                    <a:srgbClr val="342D29"/>
                  </a:solidFill>
                  <a:latin typeface="Glacial Indifference"/>
                </a:rPr>
                <a:t>wyró</a:t>
              </a:r>
              <a:r>
                <a:rPr lang="pl-PL" sz="3600" spc="36" dirty="0" smtClean="0">
                  <a:solidFill>
                    <a:srgbClr val="342D29"/>
                  </a:solidFill>
                  <a:latin typeface="Glacial Indifference"/>
                </a:rPr>
                <a:t>ż</a:t>
              </a:r>
              <a:r>
                <a:rPr lang="en-US" sz="3600" spc="36" dirty="0" err="1" smtClean="0">
                  <a:solidFill>
                    <a:srgbClr val="342D29"/>
                  </a:solidFill>
                  <a:latin typeface="Glacial Indifference"/>
                </a:rPr>
                <a:t>nia</a:t>
              </a:r>
              <a:r>
                <a:rPr lang="en-US" sz="3600" spc="36" dirty="0" smtClean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unikalny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kształt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i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specjalne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bruzdy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wewnątrz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drippera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.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Wszystko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to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pomaga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w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osiągnięciu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równej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ekstrakcji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i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lepszego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balansu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naparu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.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Dosyć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cienkie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filtry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dedykowane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do V60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sprawiają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,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że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do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filiżanki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dostaje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się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więcej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olejków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eterycznych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, a to z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kolei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daje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nam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bogatrzy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smak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i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 </a:t>
              </a:r>
              <a:r>
                <a:rPr lang="en-US" sz="3600" spc="36" dirty="0" err="1">
                  <a:solidFill>
                    <a:srgbClr val="342D29"/>
                  </a:solidFill>
                  <a:latin typeface="Glacial Indifference"/>
                </a:rPr>
                <a:t>aromat</a:t>
              </a:r>
              <a:r>
                <a:rPr lang="en-US" sz="3600" spc="36" dirty="0">
                  <a:solidFill>
                    <a:srgbClr val="342D29"/>
                  </a:solidFill>
                  <a:latin typeface="Glacial Indifference"/>
                </a:rPr>
                <a:t>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1335</Words>
  <Application>Microsoft Office PowerPoint</Application>
  <PresentationFormat>Niestandardowy</PresentationFormat>
  <Paragraphs>101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1" baseType="lpstr">
      <vt:lpstr>Open Sans Light</vt:lpstr>
      <vt:lpstr>Playfair Display Black</vt:lpstr>
      <vt:lpstr>Calibri</vt:lpstr>
      <vt:lpstr>Open Sans</vt:lpstr>
      <vt:lpstr>Playfair Display Black Bold</vt:lpstr>
      <vt:lpstr>Arial</vt:lpstr>
      <vt:lpstr>Glacial Indifference</vt:lpstr>
      <vt:lpstr>Glacial Indifference Bold</vt:lpstr>
      <vt:lpstr>Open Sans Extra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Cream Cafe Deluca Moon Menu Business Presentation</dc:title>
  <dc:creator>Jola</dc:creator>
  <cp:lastModifiedBy>User</cp:lastModifiedBy>
  <cp:revision>3</cp:revision>
  <dcterms:created xsi:type="dcterms:W3CDTF">2006-08-16T00:00:00Z</dcterms:created>
  <dcterms:modified xsi:type="dcterms:W3CDTF">2020-05-26T09:23:28Z</dcterms:modified>
  <dc:identifier>DAD1ImwlOGM</dc:identifier>
</cp:coreProperties>
</file>